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oiret One"/>
      <p:regular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Bebas Neue"/>
      <p:regular r:id="rId27"/>
    </p:embeddedFont>
    <p:embeddedFont>
      <p:font typeface="Montserrat Medium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B05499E-5C16-484A-B367-FCC9F47BE8D4}">
  <a:tblStyle styleId="{2B05499E-5C16-484A-B367-FCC9F47BE8D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MontserratMedium-regular.fntdata"/><Relationship Id="rId27" Type="http://schemas.openxmlformats.org/officeDocument/2006/relationships/font" Target="fonts/BebasNeu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boldItalic.fntdata"/><Relationship Id="rId30" Type="http://schemas.openxmlformats.org/officeDocument/2006/relationships/font" Target="fonts/MontserratMedium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font" Target="fonts/PoiretOne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4ec2493340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g34ec249334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4ec249334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4ec249334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c3948d445_0_29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c3948d445_0_29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306b505c67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306b505c67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4ec2493340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4ec2493340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306b505c67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306b505c67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33830c122f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33830c122f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4ec2493340_1_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4ec2493340_1_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4ec2493340_1_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4ec2493340_1_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33950798bc_11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333950798bc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33830c122f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33830c122f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1375" y="628850"/>
            <a:ext cx="4514700" cy="27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1" sz="4900">
                <a:latin typeface="Poiret One"/>
                <a:ea typeface="Poiret One"/>
                <a:cs typeface="Poiret One"/>
                <a:sym typeface="Poiret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683814" y="3599569"/>
            <a:ext cx="4359000" cy="28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6286500" y="0"/>
            <a:ext cx="2857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2" name="Google Shape;62;p11"/>
          <p:cNvCxnSpPr/>
          <p:nvPr/>
        </p:nvCxnSpPr>
        <p:spPr>
          <a:xfrm>
            <a:off x="3407825" y="4608500"/>
            <a:ext cx="502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11"/>
          <p:cNvSpPr/>
          <p:nvPr/>
        </p:nvSpPr>
        <p:spPr>
          <a:xfrm rot="5400000">
            <a:off x="6164800" y="2177700"/>
            <a:ext cx="5178900" cy="78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/>
          <p:nvPr/>
        </p:nvSpPr>
        <p:spPr>
          <a:xfrm>
            <a:off x="0" y="0"/>
            <a:ext cx="9144000" cy="1143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67" name="Google Shape;6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42150" y="151925"/>
            <a:ext cx="676200" cy="76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/>
          <p:nvPr/>
        </p:nvSpPr>
        <p:spPr>
          <a:xfrm>
            <a:off x="0" y="0"/>
            <a:ext cx="9144000" cy="1305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/>
          <p:nvPr/>
        </p:nvSpPr>
        <p:spPr>
          <a:xfrm>
            <a:off x="0" y="0"/>
            <a:ext cx="9144000" cy="164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type="title"/>
          </p:nvPr>
        </p:nvSpPr>
        <p:spPr>
          <a:xfrm>
            <a:off x="783464" y="2658781"/>
            <a:ext cx="2336400" cy="420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" name="Google Shape;74;p14"/>
          <p:cNvSpPr txBox="1"/>
          <p:nvPr>
            <p:ph idx="1" type="subTitle"/>
          </p:nvPr>
        </p:nvSpPr>
        <p:spPr>
          <a:xfrm>
            <a:off x="783464" y="3072104"/>
            <a:ext cx="2336400" cy="429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5" name="Google Shape;75;p14"/>
          <p:cNvSpPr txBox="1"/>
          <p:nvPr>
            <p:ph idx="2" type="title"/>
          </p:nvPr>
        </p:nvSpPr>
        <p:spPr>
          <a:xfrm>
            <a:off x="3404764" y="3498047"/>
            <a:ext cx="2336400" cy="42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6" name="Google Shape;76;p14"/>
          <p:cNvSpPr txBox="1"/>
          <p:nvPr>
            <p:ph idx="3" type="subTitle"/>
          </p:nvPr>
        </p:nvSpPr>
        <p:spPr>
          <a:xfrm>
            <a:off x="3404764" y="3921135"/>
            <a:ext cx="2336400" cy="433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4" type="title"/>
          </p:nvPr>
        </p:nvSpPr>
        <p:spPr>
          <a:xfrm>
            <a:off x="6026064" y="2648281"/>
            <a:ext cx="2336400" cy="42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8" name="Google Shape;78;p14"/>
          <p:cNvSpPr txBox="1"/>
          <p:nvPr>
            <p:ph idx="5" type="subTitle"/>
          </p:nvPr>
        </p:nvSpPr>
        <p:spPr>
          <a:xfrm>
            <a:off x="6026064" y="3067712"/>
            <a:ext cx="2336400" cy="433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/>
          <p:nvPr/>
        </p:nvSpPr>
        <p:spPr>
          <a:xfrm>
            <a:off x="0" y="0"/>
            <a:ext cx="9144000" cy="2565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>
            <p:ph type="ctrTitle"/>
          </p:nvPr>
        </p:nvSpPr>
        <p:spPr>
          <a:xfrm>
            <a:off x="2077427" y="661258"/>
            <a:ext cx="4724100" cy="113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8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3" name="Google Shape;83;p15"/>
          <p:cNvSpPr txBox="1"/>
          <p:nvPr>
            <p:ph idx="1" type="subTitle"/>
          </p:nvPr>
        </p:nvSpPr>
        <p:spPr>
          <a:xfrm>
            <a:off x="2425050" y="1806577"/>
            <a:ext cx="4293900" cy="88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84" name="Google Shape;8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42150" y="151925"/>
            <a:ext cx="676200" cy="76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4021675" y="0"/>
            <a:ext cx="5122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/>
          <p:nvPr/>
        </p:nvSpPr>
        <p:spPr>
          <a:xfrm rot="5400000">
            <a:off x="6164789" y="2181300"/>
            <a:ext cx="5178900" cy="78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4023450" y="0"/>
            <a:ext cx="5120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title"/>
          </p:nvPr>
        </p:nvSpPr>
        <p:spPr>
          <a:xfrm>
            <a:off x="4505800" y="2305424"/>
            <a:ext cx="3923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5038750" y="1316299"/>
            <a:ext cx="2857200" cy="7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4891900" y="3093060"/>
            <a:ext cx="31509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0"/>
            <a:ext cx="9144000" cy="115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20000" y="1230100"/>
            <a:ext cx="7704000" cy="33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00">
                <a:solidFill>
                  <a:srgbClr val="434343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lphaLcPeriod"/>
              <a:defRPr>
                <a:solidFill>
                  <a:srgbClr val="434343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romanLcPeriod"/>
              <a:defRPr>
                <a:solidFill>
                  <a:srgbClr val="434343"/>
                </a:solidFill>
              </a:defRPr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  <a:defRPr>
                <a:solidFill>
                  <a:srgbClr val="434343"/>
                </a:solidFill>
              </a:defRPr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lphaLcPeriod"/>
              <a:defRPr>
                <a:solidFill>
                  <a:srgbClr val="434343"/>
                </a:solidFill>
              </a:defRPr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romanLcPeriod"/>
              <a:defRPr>
                <a:solidFill>
                  <a:srgbClr val="434343"/>
                </a:solidFill>
              </a:defRPr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rabicPeriod"/>
              <a:defRPr>
                <a:solidFill>
                  <a:srgbClr val="434343"/>
                </a:solidFill>
              </a:defRPr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alphaLcPeriod"/>
              <a:defRPr>
                <a:solidFill>
                  <a:srgbClr val="434343"/>
                </a:solidFill>
              </a:defRPr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42150" y="151925"/>
            <a:ext cx="676200" cy="76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idx="1" type="subTitle"/>
          </p:nvPr>
        </p:nvSpPr>
        <p:spPr>
          <a:xfrm>
            <a:off x="1239592" y="3179747"/>
            <a:ext cx="2907600" cy="447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Poiret One"/>
                <a:ea typeface="Poiret One"/>
                <a:cs typeface="Poiret One"/>
                <a:sym typeface="Poiret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2" type="subTitle"/>
          </p:nvPr>
        </p:nvSpPr>
        <p:spPr>
          <a:xfrm>
            <a:off x="4995671" y="3179747"/>
            <a:ext cx="2907600" cy="4479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Poiret One"/>
                <a:ea typeface="Poiret One"/>
                <a:cs typeface="Poiret One"/>
                <a:sym typeface="Poiret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3" type="subTitle"/>
          </p:nvPr>
        </p:nvSpPr>
        <p:spPr>
          <a:xfrm>
            <a:off x="1246961" y="3557505"/>
            <a:ext cx="2907600" cy="864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4" type="subTitle"/>
          </p:nvPr>
        </p:nvSpPr>
        <p:spPr>
          <a:xfrm>
            <a:off x="4983156" y="3557505"/>
            <a:ext cx="2907600" cy="864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713743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/>
          <p:nvPr/>
        </p:nvSpPr>
        <p:spPr>
          <a:xfrm rot="5400000">
            <a:off x="-2263825" y="2181300"/>
            <a:ext cx="5178900" cy="78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" name="Google Shape;29;p5"/>
          <p:cNvCxnSpPr/>
          <p:nvPr/>
        </p:nvCxnSpPr>
        <p:spPr>
          <a:xfrm>
            <a:off x="3407825" y="4608500"/>
            <a:ext cx="502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/>
          <p:nvPr/>
        </p:nvSpPr>
        <p:spPr>
          <a:xfrm rot="5400000">
            <a:off x="-2263825" y="2181300"/>
            <a:ext cx="5178900" cy="78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" name="Google Shape;33;p6"/>
          <p:cNvCxnSpPr/>
          <p:nvPr/>
        </p:nvCxnSpPr>
        <p:spPr>
          <a:xfrm rot="10800000">
            <a:off x="700989" y="4608500"/>
            <a:ext cx="5021100" cy="0"/>
          </a:xfrm>
          <a:prstGeom prst="straightConnector1">
            <a:avLst/>
          </a:prstGeom>
          <a:noFill/>
          <a:ln cap="flat" cmpd="sng" w="9525">
            <a:solidFill>
              <a:srgbClr val="19191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/>
          <p:nvPr/>
        </p:nvSpPr>
        <p:spPr>
          <a:xfrm>
            <a:off x="0" y="3886200"/>
            <a:ext cx="9144000" cy="1257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6" name="Google Shape;36;p7"/>
          <p:cNvCxnSpPr/>
          <p:nvPr/>
        </p:nvCxnSpPr>
        <p:spPr>
          <a:xfrm>
            <a:off x="3407825" y="4608500"/>
            <a:ext cx="502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" name="Google Shape;37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726257" y="1171247"/>
            <a:ext cx="7704000" cy="25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Char char="●"/>
              <a:defRPr>
                <a:solidFill>
                  <a:srgbClr val="434343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>
                <a:solidFill>
                  <a:srgbClr val="434343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>
                <a:solidFill>
                  <a:srgbClr val="434343"/>
                </a:solidFill>
              </a:defRPr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>
                <a:solidFill>
                  <a:srgbClr val="434343"/>
                </a:solidFill>
              </a:defRPr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>
                <a:solidFill>
                  <a:srgbClr val="434343"/>
                </a:solidFill>
              </a:defRPr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>
                <a:solidFill>
                  <a:srgbClr val="434343"/>
                </a:solidFill>
              </a:defRPr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●"/>
              <a:defRPr>
                <a:solidFill>
                  <a:srgbClr val="434343"/>
                </a:solidFill>
              </a:defRPr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○"/>
              <a:defRPr>
                <a:solidFill>
                  <a:srgbClr val="434343"/>
                </a:solidFill>
              </a:defRPr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4000500" y="0"/>
            <a:ext cx="514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721357" y="876958"/>
            <a:ext cx="2777400" cy="178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subTitle"/>
          </p:nvPr>
        </p:nvSpPr>
        <p:spPr>
          <a:xfrm>
            <a:off x="715100" y="2681043"/>
            <a:ext cx="2904300" cy="15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type="title"/>
          </p:nvPr>
        </p:nvSpPr>
        <p:spPr>
          <a:xfrm>
            <a:off x="1392853" y="1794930"/>
            <a:ext cx="2601900" cy="394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10"/>
          <p:cNvSpPr txBox="1"/>
          <p:nvPr>
            <p:ph hasCustomPrompt="1" idx="2" type="title"/>
          </p:nvPr>
        </p:nvSpPr>
        <p:spPr>
          <a:xfrm>
            <a:off x="2154853" y="1060885"/>
            <a:ext cx="1077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1453000" y="2114350"/>
            <a:ext cx="2481600" cy="54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8" name="Google Shape;48;p10"/>
          <p:cNvSpPr txBox="1"/>
          <p:nvPr>
            <p:ph idx="3" type="title"/>
          </p:nvPr>
        </p:nvSpPr>
        <p:spPr>
          <a:xfrm>
            <a:off x="5148797" y="1794930"/>
            <a:ext cx="2601900" cy="394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9" name="Google Shape;49;p10"/>
          <p:cNvSpPr txBox="1"/>
          <p:nvPr>
            <p:ph hasCustomPrompt="1" idx="4" type="title"/>
          </p:nvPr>
        </p:nvSpPr>
        <p:spPr>
          <a:xfrm>
            <a:off x="5910797" y="1060885"/>
            <a:ext cx="1077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0"/>
          <p:cNvSpPr txBox="1"/>
          <p:nvPr>
            <p:ph idx="5" type="subTitle"/>
          </p:nvPr>
        </p:nvSpPr>
        <p:spPr>
          <a:xfrm>
            <a:off x="5208950" y="2114350"/>
            <a:ext cx="2481600" cy="542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6" type="title"/>
          </p:nvPr>
        </p:nvSpPr>
        <p:spPr>
          <a:xfrm>
            <a:off x="1392853" y="3618220"/>
            <a:ext cx="2601900" cy="394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2" name="Google Shape;52;p10"/>
          <p:cNvSpPr txBox="1"/>
          <p:nvPr>
            <p:ph hasCustomPrompt="1" idx="7" type="title"/>
          </p:nvPr>
        </p:nvSpPr>
        <p:spPr>
          <a:xfrm>
            <a:off x="2154853" y="2889608"/>
            <a:ext cx="1077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0"/>
          <p:cNvSpPr txBox="1"/>
          <p:nvPr>
            <p:ph idx="8" type="subTitle"/>
          </p:nvPr>
        </p:nvSpPr>
        <p:spPr>
          <a:xfrm>
            <a:off x="1453000" y="3941799"/>
            <a:ext cx="2481600" cy="539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4" name="Google Shape;54;p10"/>
          <p:cNvSpPr txBox="1"/>
          <p:nvPr>
            <p:ph idx="9" type="title"/>
          </p:nvPr>
        </p:nvSpPr>
        <p:spPr>
          <a:xfrm>
            <a:off x="5148797" y="3618220"/>
            <a:ext cx="2601900" cy="394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" name="Google Shape;55;p10"/>
          <p:cNvSpPr txBox="1"/>
          <p:nvPr>
            <p:ph hasCustomPrompt="1" idx="13" type="title"/>
          </p:nvPr>
        </p:nvSpPr>
        <p:spPr>
          <a:xfrm>
            <a:off x="5910797" y="2889608"/>
            <a:ext cx="10779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0"/>
          <p:cNvSpPr txBox="1"/>
          <p:nvPr>
            <p:ph idx="14" type="subTitle"/>
          </p:nvPr>
        </p:nvSpPr>
        <p:spPr>
          <a:xfrm>
            <a:off x="5208950" y="3941799"/>
            <a:ext cx="2481600" cy="5394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5" type="title"/>
          </p:nvPr>
        </p:nvSpPr>
        <p:spPr>
          <a:xfrm>
            <a:off x="715100" y="445025"/>
            <a:ext cx="7753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8" name="Google Shape;58;p10"/>
          <p:cNvSpPr/>
          <p:nvPr/>
        </p:nvSpPr>
        <p:spPr>
          <a:xfrm rot="5400000">
            <a:off x="-2263825" y="2181300"/>
            <a:ext cx="5178900" cy="788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42150" y="151925"/>
            <a:ext cx="676200" cy="766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iret One"/>
              <a:buNone/>
              <a:defRPr b="1" sz="3000">
                <a:solidFill>
                  <a:schemeClr val="dk1"/>
                </a:solidFill>
                <a:latin typeface="Poiret One"/>
                <a:ea typeface="Poiret One"/>
                <a:cs typeface="Poiret One"/>
                <a:sym typeface="Poire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302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302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302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302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302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302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302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302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spd="med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4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ctrTitle"/>
          </p:nvPr>
        </p:nvSpPr>
        <p:spPr>
          <a:xfrm>
            <a:off x="373950" y="3012525"/>
            <a:ext cx="4452300" cy="12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Technology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Roadmap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5575" y="1209675"/>
            <a:ext cx="2381250" cy="272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4200" y="1209674"/>
            <a:ext cx="3964550" cy="113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7"/>
          <p:cNvSpPr txBox="1"/>
          <p:nvPr>
            <p:ph type="title"/>
          </p:nvPr>
        </p:nvSpPr>
        <p:spPr>
          <a:xfrm>
            <a:off x="1614795" y="275500"/>
            <a:ext cx="5973600" cy="6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Execution Plan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27"/>
          <p:cNvSpPr txBox="1"/>
          <p:nvPr/>
        </p:nvSpPr>
        <p:spPr>
          <a:xfrm>
            <a:off x="114625" y="2044100"/>
            <a:ext cx="3147300" cy="26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Data Preparation &amp; Cultural Mapping</a:t>
            </a:r>
            <a:endParaRPr b="1"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★"/>
            </a:pP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Gather historical purchase data and product metadata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Tag products with cultural attributes using expert input and NLP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Identify sentiment and contextual cues (e.g. “celebratory” vs. “traditional”)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27"/>
          <p:cNvSpPr txBox="1"/>
          <p:nvPr/>
        </p:nvSpPr>
        <p:spPr>
          <a:xfrm>
            <a:off x="3261925" y="2044100"/>
            <a:ext cx="2511000" cy="19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Regional Market Analysis</a:t>
            </a:r>
            <a:endParaRPr b="1"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★"/>
            </a:pP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Utilize AI agents to conduct deep market research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Char char="★"/>
            </a:pP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Identify local cultural vendors to onboard for the MVP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7" name="Google Shape;227;p27"/>
          <p:cNvSpPr txBox="1"/>
          <p:nvPr/>
        </p:nvSpPr>
        <p:spPr>
          <a:xfrm>
            <a:off x="5895275" y="2004425"/>
            <a:ext cx="3147300" cy="30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MVP Technical Development</a:t>
            </a:r>
            <a:endParaRPr b="1"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★"/>
            </a:pP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Build cultural profiling model using behavioral and contextual data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Char char="★"/>
            </a:pP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Integrate into Shopify backend (Google Cloud, APIs, data streams)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Char char="★"/>
            </a:pP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Develop basic UI for personalized product discovery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 Medium"/>
              <a:buChar char="★"/>
            </a:pP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Internal testing and compliance auditing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28" name="Google Shape;2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135575" cy="113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3425" y="1335225"/>
            <a:ext cx="609700" cy="6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93725" y="1316375"/>
            <a:ext cx="647400" cy="64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45223" y="1316373"/>
            <a:ext cx="647400" cy="64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idx="1" type="body"/>
          </p:nvPr>
        </p:nvSpPr>
        <p:spPr>
          <a:xfrm>
            <a:off x="5787900" y="0"/>
            <a:ext cx="3356100" cy="5143500"/>
          </a:xfrm>
          <a:prstGeom prst="rect">
            <a:avLst/>
          </a:prstGeom>
          <a:solidFill>
            <a:srgbClr val="F9F9F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237" name="Google Shape;237;p28" title="Gemini_Generated_Image_88odtj88odtj88od-removebg-preview.png"/>
          <p:cNvPicPr preferRelativeResize="0"/>
          <p:nvPr/>
        </p:nvPicPr>
        <p:blipFill rotWithShape="1">
          <a:blip r:embed="rId3">
            <a:alphaModFix/>
          </a:blip>
          <a:srcRect b="5596" l="27895" r="25705" t="19882"/>
          <a:stretch/>
        </p:blipFill>
        <p:spPr>
          <a:xfrm>
            <a:off x="6383400" y="165750"/>
            <a:ext cx="2165080" cy="347695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8"/>
          <p:cNvSpPr txBox="1"/>
          <p:nvPr/>
        </p:nvSpPr>
        <p:spPr>
          <a:xfrm>
            <a:off x="5787900" y="3642700"/>
            <a:ext cx="3356100" cy="70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Shopify Atlas</a:t>
            </a:r>
            <a:endParaRPr b="1" sz="3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28"/>
          <p:cNvSpPr txBox="1"/>
          <p:nvPr/>
        </p:nvSpPr>
        <p:spPr>
          <a:xfrm>
            <a:off x="5826725" y="4350700"/>
            <a:ext cx="3278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500">
                <a:solidFill>
                  <a:srgbClr val="0B713F"/>
                </a:solidFill>
                <a:latin typeface="Montserrat"/>
                <a:ea typeface="Montserrat"/>
                <a:cs typeface="Montserrat"/>
                <a:sym typeface="Montserrat"/>
              </a:rPr>
              <a:t>Traditional. Global. Now.</a:t>
            </a:r>
            <a:endParaRPr b="1" i="1" sz="1500">
              <a:solidFill>
                <a:srgbClr val="0B713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28"/>
          <p:cNvSpPr txBox="1"/>
          <p:nvPr>
            <p:ph idx="1" type="body"/>
          </p:nvPr>
        </p:nvSpPr>
        <p:spPr>
          <a:xfrm>
            <a:off x="0" y="0"/>
            <a:ext cx="5787900" cy="5143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241" name="Google Shape;241;p28"/>
          <p:cNvSpPr txBox="1"/>
          <p:nvPr/>
        </p:nvSpPr>
        <p:spPr>
          <a:xfrm>
            <a:off x="0" y="815800"/>
            <a:ext cx="5580900" cy="3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Montserrat"/>
              <a:buChar char="★"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Value Proposition: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Shopify Atlas delivers personalized, AI-powered access to authentic cultural products, transforming how people shop and connect across borders.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Montserrat"/>
              <a:buChar char="★"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Vision &amp; Impact: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To become the global leader in cultural e-commerce - bridging cultures, empowering artisans, and creating deeply human, tech-enabled shopping experiences.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Montserrat"/>
              <a:buChar char="★"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Ask: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Approval and Funding to scale MVP &amp; global reach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○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Collaborators to build the future of cultural commerce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Montserrat"/>
              <a:buChar char="★"/>
            </a:pPr>
            <a:r>
              <a:rPr b="1" lang="en" sz="1200">
                <a:latin typeface="Montserrat"/>
                <a:ea typeface="Montserrat"/>
                <a:cs typeface="Montserrat"/>
                <a:sym typeface="Montserrat"/>
              </a:rPr>
              <a:t>Call to Action: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 Let’s strive to launch Shopify Atlas. Together, we can revolutionize commerce through culture.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42" name="Google Shape;242;p28"/>
          <p:cNvSpPr txBox="1"/>
          <p:nvPr>
            <p:ph idx="1" type="body"/>
          </p:nvPr>
        </p:nvSpPr>
        <p:spPr>
          <a:xfrm>
            <a:off x="0" y="0"/>
            <a:ext cx="5787900" cy="708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243" name="Google Shape;243;p28"/>
          <p:cNvSpPr txBox="1"/>
          <p:nvPr/>
        </p:nvSpPr>
        <p:spPr>
          <a:xfrm>
            <a:off x="153000" y="165750"/>
            <a:ext cx="54279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Future of Global Commerce Starts Here</a:t>
            </a:r>
            <a:endParaRPr b="1"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44" name="Google Shape;244;p28"/>
          <p:cNvSpPr txBox="1"/>
          <p:nvPr>
            <p:ph idx="1" type="body"/>
          </p:nvPr>
        </p:nvSpPr>
        <p:spPr>
          <a:xfrm>
            <a:off x="0" y="4428600"/>
            <a:ext cx="5787900" cy="7080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245" name="Google Shape;245;p28"/>
          <p:cNvSpPr txBox="1"/>
          <p:nvPr/>
        </p:nvSpPr>
        <p:spPr>
          <a:xfrm>
            <a:off x="0" y="4536550"/>
            <a:ext cx="5787900" cy="5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Shopify Atlas is more than commerce - it's connection</a:t>
            </a:r>
            <a:endParaRPr b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type="ctrTitle"/>
          </p:nvPr>
        </p:nvSpPr>
        <p:spPr>
          <a:xfrm>
            <a:off x="2099850" y="70053"/>
            <a:ext cx="4944300" cy="24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Montserrat"/>
                <a:ea typeface="Montserrat"/>
                <a:cs typeface="Montserrat"/>
                <a:sym typeface="Montserrat"/>
              </a:rPr>
              <a:t>THANKS</a:t>
            </a:r>
            <a:endParaRPr sz="3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Montserrat"/>
                <a:ea typeface="Montserrat"/>
                <a:cs typeface="Montserrat"/>
                <a:sym typeface="Montserrat"/>
              </a:rPr>
              <a:t>ASANTE</a:t>
            </a:r>
            <a:br>
              <a:rPr lang="en" sz="35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3500">
                <a:latin typeface="Montserrat"/>
                <a:ea typeface="Montserrat"/>
                <a:cs typeface="Montserrat"/>
                <a:sym typeface="Montserrat"/>
              </a:rPr>
              <a:t>감사해요</a:t>
            </a:r>
            <a:endParaRPr sz="3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Montserrat"/>
                <a:ea typeface="Montserrat"/>
                <a:cs typeface="Montserrat"/>
                <a:sym typeface="Montserrat"/>
              </a:rPr>
              <a:t>OBRIGADO</a:t>
            </a:r>
            <a:endParaRPr sz="3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29"/>
          <p:cNvSpPr txBox="1"/>
          <p:nvPr/>
        </p:nvSpPr>
        <p:spPr>
          <a:xfrm>
            <a:off x="2721750" y="2990475"/>
            <a:ext cx="3700500" cy="17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Zachary Walsh (CDG)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Dhiraj Manicketh (CFF)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Maurya Shah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Poorav Desai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Adit Khalkar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Pratik Nesarkar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2" name="Google Shape;252;p29" title="20250414_2145_Atlas Financial Meme_simple_compose_01jrvn9gnpfgjtvmggwbhr9yap.png"/>
          <p:cNvPicPr preferRelativeResize="0"/>
          <p:nvPr/>
        </p:nvPicPr>
        <p:blipFill rotWithShape="1">
          <a:blip r:embed="rId3">
            <a:alphaModFix/>
          </a:blip>
          <a:srcRect b="13926" l="0" r="0" t="0"/>
          <a:stretch/>
        </p:blipFill>
        <p:spPr>
          <a:xfrm>
            <a:off x="0" y="0"/>
            <a:ext cx="1987976" cy="2566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50" y="0"/>
            <a:ext cx="3356100" cy="5143500"/>
          </a:xfrm>
          <a:prstGeom prst="rect">
            <a:avLst/>
          </a:prstGeom>
          <a:solidFill>
            <a:srgbClr val="F9F9F1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101" name="Google Shape;101;p19" title="Gemini_Generated_Image_wnl19rwnl19rwnl1-removebg-preview.png"/>
          <p:cNvPicPr preferRelativeResize="0"/>
          <p:nvPr/>
        </p:nvPicPr>
        <p:blipFill rotWithShape="1">
          <a:blip r:embed="rId3">
            <a:alphaModFix/>
          </a:blip>
          <a:srcRect b="8492" l="27845" r="25830" t="9533"/>
          <a:stretch/>
        </p:blipFill>
        <p:spPr>
          <a:xfrm>
            <a:off x="748013" y="331575"/>
            <a:ext cx="1860075" cy="329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/>
        </p:nvSpPr>
        <p:spPr>
          <a:xfrm>
            <a:off x="0" y="3642700"/>
            <a:ext cx="3356100" cy="70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Shopify Atlas</a:t>
            </a:r>
            <a:endParaRPr b="1" sz="3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38863" y="4386425"/>
            <a:ext cx="3278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500">
                <a:solidFill>
                  <a:srgbClr val="0B713F"/>
                </a:solidFill>
                <a:latin typeface="Montserrat"/>
                <a:ea typeface="Montserrat"/>
                <a:cs typeface="Montserrat"/>
                <a:sym typeface="Montserrat"/>
              </a:rPr>
              <a:t>Traditional. Global. Now.</a:t>
            </a:r>
            <a:endParaRPr b="1" i="1" sz="1500">
              <a:solidFill>
                <a:srgbClr val="0B713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356100" y="0"/>
            <a:ext cx="5787900" cy="5143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3290550" y="1608300"/>
            <a:ext cx="5787900" cy="32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★"/>
            </a:pPr>
            <a:r>
              <a:rPr b="1"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Target Market: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Globally-minded, culturally curious consumers aged 20-45 who frequently shop online, seeking authenticity and uniqueness.</a:t>
            </a:r>
            <a:endParaRPr sz="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★"/>
            </a:pPr>
            <a:r>
              <a:rPr b="1"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b="1"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arket Size &amp; Potential:</a:t>
            </a: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Cross-border e-commerce market projected to reach $7.9 trillion by 2030; specific target segment growth at 15% annually.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★"/>
            </a:pPr>
            <a:r>
              <a:rPr b="1"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Key Trends:</a:t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○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Increased demand for authentic and ethical products.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○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Rise of personalized shopping experiences leveraging AI.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○"/>
            </a:pPr>
            <a:r>
              <a:rPr lang="en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Expansion of accessible global payment and logistics.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356100" y="0"/>
            <a:ext cx="5787900" cy="14475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3421650" y="165750"/>
            <a:ext cx="5656800" cy="11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Shopify Atlas connects global shoppers with culturally authentic brands using AI-powered recommendations, creating personalized experiences that celebrate heritage and drive discovery.</a:t>
            </a:r>
            <a:endParaRPr b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720000" y="2506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Minimum Viable Product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13675" y="1162750"/>
            <a:ext cx="2982300" cy="3980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p20"/>
          <p:cNvSpPr/>
          <p:nvPr/>
        </p:nvSpPr>
        <p:spPr>
          <a:xfrm>
            <a:off x="3005550" y="1162750"/>
            <a:ext cx="3150300" cy="3980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6161700" y="1162750"/>
            <a:ext cx="2982300" cy="3980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" name="Google Shape;116;p20"/>
          <p:cNvSpPr txBox="1"/>
          <p:nvPr/>
        </p:nvSpPr>
        <p:spPr>
          <a:xfrm>
            <a:off x="0" y="1162750"/>
            <a:ext cx="2999700" cy="478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MVP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3005550" y="1162845"/>
            <a:ext cx="3150300" cy="478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endParaRPr b="1"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6161700" y="1162845"/>
            <a:ext cx="2982300" cy="478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Initial Value Proposition</a:t>
            </a:r>
            <a:endParaRPr b="1"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0" y="1641650"/>
            <a:ext cx="2999700" cy="3501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An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AI-powered cultural recommendation engine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launching on Shopify’s platform.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Target Regions for MVP Launch: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🇰🇷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South Korea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🇧🇷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Brazil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🇰🇪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Kenya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0"/>
          <p:cNvSpPr txBox="1"/>
          <p:nvPr/>
        </p:nvSpPr>
        <p:spPr>
          <a:xfrm>
            <a:off x="3005550" y="1641650"/>
            <a:ext cx="3150300" cy="3501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🌍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Cultural Profiling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AI analyzes purchase behavior, browsing activity, and demographics.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🤖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Smart Recommendations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Algorithm curates culturally authentic product suggestions.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🔁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Learning Feedback Loop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Real-time user engagement refines recommendations continuously.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6158000" y="1641650"/>
            <a:ext cx="2982300" cy="3501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For Customers: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🎯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Personalized Discovery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Effortless access to culturally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aligned,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authentic products.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For Vendors: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📈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Niche Customer Reach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Connects artisans with the right audience, expanding market access.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2" name="Google Shape;122;p20" title="ChatGPT Image Apr 14, 2025, 09_45_46 PM (2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943" y="3772531"/>
            <a:ext cx="712325" cy="129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 title="ChatGPT Image Apr 14, 2025, 09_45_46 PM (1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7788" y="3585493"/>
            <a:ext cx="1239250" cy="1481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1150175" cy="115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/>
        </p:nvSpPr>
        <p:spPr>
          <a:xfrm>
            <a:off x="0" y="1141550"/>
            <a:ext cx="9144000" cy="1292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0" y="2433825"/>
            <a:ext cx="9144000" cy="1659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21"/>
          <p:cNvSpPr txBox="1"/>
          <p:nvPr/>
        </p:nvSpPr>
        <p:spPr>
          <a:xfrm>
            <a:off x="0" y="4092700"/>
            <a:ext cx="9144000" cy="1050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p21"/>
          <p:cNvSpPr txBox="1"/>
          <p:nvPr>
            <p:ph type="title"/>
          </p:nvPr>
        </p:nvSpPr>
        <p:spPr>
          <a:xfrm>
            <a:off x="720000" y="288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Long-Term Vision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300">
                <a:latin typeface="Montserrat"/>
                <a:ea typeface="Montserrat"/>
                <a:cs typeface="Montserrat"/>
                <a:sym typeface="Montserrat"/>
              </a:rPr>
              <a:t>F</a:t>
            </a:r>
            <a:r>
              <a:rPr b="0" lang="en" sz="1300">
                <a:latin typeface="Montserrat"/>
                <a:ea typeface="Montserrat"/>
                <a:cs typeface="Montserrat"/>
                <a:sym typeface="Montserrat"/>
              </a:rPr>
              <a:t>rom MVP to Global Cultural Commerce Ecosystem</a:t>
            </a:r>
            <a:endParaRPr b="0"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82900" y="1186200"/>
            <a:ext cx="8121300" cy="12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Vision Statement:</a:t>
            </a:r>
            <a:br>
              <a:rPr b="1" lang="en" sz="1200">
                <a:solidFill>
                  <a:schemeClr val="dk1"/>
                </a:solidFill>
              </a:rPr>
            </a:br>
            <a:r>
              <a:rPr lang="en" sz="1200">
                <a:solidFill>
                  <a:schemeClr val="dk1"/>
                </a:solidFill>
              </a:rPr>
              <a:t>Building the world’s most personalized and immersive cultural commerce platform, redefining how consumers </a:t>
            </a:r>
            <a:r>
              <a:rPr lang="en"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discover and engage with culturally</a:t>
            </a:r>
            <a:r>
              <a:rPr lang="en" sz="1200">
                <a:solidFill>
                  <a:schemeClr val="dk1"/>
                </a:solidFill>
              </a:rPr>
              <a:t> authentic products through advanced AI-driven personalization engine.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grpSp>
        <p:nvGrpSpPr>
          <p:cNvPr id="134" name="Google Shape;134;p21"/>
          <p:cNvGrpSpPr/>
          <p:nvPr/>
        </p:nvGrpSpPr>
        <p:grpSpPr>
          <a:xfrm>
            <a:off x="290100" y="4094425"/>
            <a:ext cx="8791550" cy="925125"/>
            <a:chOff x="290100" y="4094425"/>
            <a:chExt cx="8791550" cy="925125"/>
          </a:xfrm>
        </p:grpSpPr>
        <p:sp>
          <p:nvSpPr>
            <p:cNvPr id="135" name="Google Shape;135;p21"/>
            <p:cNvSpPr txBox="1"/>
            <p:nvPr/>
          </p:nvSpPr>
          <p:spPr>
            <a:xfrm>
              <a:off x="290100" y="4094425"/>
              <a:ext cx="42816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Strategic Impact:</a:t>
              </a:r>
              <a:br>
                <a:rPr lang="en" sz="12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</a:br>
              <a:r>
                <a:rPr lang="en" sz="12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• Hyper-personalized Customer Journeys</a:t>
              </a:r>
              <a:br>
                <a:rPr lang="en" sz="12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</a:br>
              <a:r>
                <a:rPr lang="en" sz="12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• </a:t>
              </a:r>
              <a:r>
                <a:rPr lang="en" sz="12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Industry Standard for AI-driven Cultural Shopping</a:t>
              </a:r>
              <a:endPara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136" name="Google Shape;136;p21"/>
            <p:cNvSpPr txBox="1"/>
            <p:nvPr/>
          </p:nvSpPr>
          <p:spPr>
            <a:xfrm>
              <a:off x="4642850" y="4373050"/>
              <a:ext cx="4438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• Empowerment of Local &amp; Global Creators</a:t>
              </a:r>
              <a:endPara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• </a:t>
              </a:r>
              <a:r>
                <a:rPr lang="en" sz="12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Ethical &amp; Transparent Commerce via Blockchain</a:t>
              </a:r>
              <a:endParaRPr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cxnSp>
        <p:nvCxnSpPr>
          <p:cNvPr id="137" name="Google Shape;137;p21"/>
          <p:cNvCxnSpPr/>
          <p:nvPr/>
        </p:nvCxnSpPr>
        <p:spPr>
          <a:xfrm>
            <a:off x="4572300" y="4199100"/>
            <a:ext cx="600" cy="86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Dot"/>
            <a:round/>
            <a:headEnd len="med" w="med" type="none"/>
            <a:tailEnd len="med" w="med" type="none"/>
          </a:ln>
        </p:spPr>
      </p:cxnSp>
      <p:grpSp>
        <p:nvGrpSpPr>
          <p:cNvPr id="138" name="Google Shape;138;p21"/>
          <p:cNvGrpSpPr/>
          <p:nvPr/>
        </p:nvGrpSpPr>
        <p:grpSpPr>
          <a:xfrm>
            <a:off x="0" y="2433829"/>
            <a:ext cx="9144057" cy="1658931"/>
            <a:chOff x="0" y="2433829"/>
            <a:chExt cx="9144057" cy="1658931"/>
          </a:xfrm>
        </p:grpSpPr>
        <p:grpSp>
          <p:nvGrpSpPr>
            <p:cNvPr id="139" name="Google Shape;139;p21"/>
            <p:cNvGrpSpPr/>
            <p:nvPr/>
          </p:nvGrpSpPr>
          <p:grpSpPr>
            <a:xfrm>
              <a:off x="6057500" y="2433830"/>
              <a:ext cx="3086557" cy="1658931"/>
              <a:chOff x="0" y="2295575"/>
              <a:chExt cx="2286000" cy="2847950"/>
            </a:xfrm>
          </p:grpSpPr>
          <p:grpSp>
            <p:nvGrpSpPr>
              <p:cNvPr id="140" name="Google Shape;140;p21"/>
              <p:cNvGrpSpPr/>
              <p:nvPr/>
            </p:nvGrpSpPr>
            <p:grpSpPr>
              <a:xfrm>
                <a:off x="0" y="2295575"/>
                <a:ext cx="2286000" cy="2847950"/>
                <a:chOff x="0" y="2295575"/>
                <a:chExt cx="2286000" cy="2847950"/>
              </a:xfrm>
            </p:grpSpPr>
            <p:sp>
              <p:nvSpPr>
                <p:cNvPr id="141" name="Google Shape;141;p21"/>
                <p:cNvSpPr/>
                <p:nvPr/>
              </p:nvSpPr>
              <p:spPr>
                <a:xfrm>
                  <a:off x="0" y="2823925"/>
                  <a:ext cx="2286000" cy="2319600"/>
                </a:xfrm>
                <a:prstGeom prst="rect">
                  <a:avLst/>
                </a:prstGeom>
                <a:solidFill>
                  <a:srgbClr val="D9EA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21"/>
                <p:cNvSpPr/>
                <p:nvPr/>
              </p:nvSpPr>
              <p:spPr>
                <a:xfrm>
                  <a:off x="0" y="2295575"/>
                  <a:ext cx="2286000" cy="53700"/>
                </a:xfrm>
                <a:prstGeom prst="rect">
                  <a:avLst/>
                </a:prstGeom>
                <a:solidFill>
                  <a:srgbClr val="D9EA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3" name="Google Shape;143;p21"/>
              <p:cNvSpPr txBox="1"/>
              <p:nvPr/>
            </p:nvSpPr>
            <p:spPr>
              <a:xfrm>
                <a:off x="131285" y="2325360"/>
                <a:ext cx="1799100" cy="468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Phase 3 (Year 4-5) </a:t>
                </a:r>
                <a:endParaRPr sz="10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None/>
                </a:pPr>
                <a:r>
                  <a:t/>
                </a:r>
                <a:endParaRPr sz="10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44" name="Google Shape;144;p21"/>
              <p:cNvSpPr txBox="1"/>
              <p:nvPr/>
            </p:nvSpPr>
            <p:spPr>
              <a:xfrm>
                <a:off x="131285" y="3060844"/>
                <a:ext cx="1853400" cy="79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200">
                    <a:solidFill>
                      <a:srgbClr val="666666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Full Ecosystem &amp; Immersive Commerce</a:t>
                </a:r>
                <a:endParaRPr b="1" sz="1200">
                  <a:solidFill>
                    <a:srgbClr val="666666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5" name="Google Shape;145;p21"/>
              <p:cNvSpPr txBox="1"/>
              <p:nvPr/>
            </p:nvSpPr>
            <p:spPr>
              <a:xfrm>
                <a:off x="131286" y="3907734"/>
                <a:ext cx="2023500" cy="99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• Completely seamless AI Sidekick experience </a:t>
                </a:r>
                <a:b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</a:br>
                <a: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• Enhanced AR/VR Shopping Experiences </a:t>
                </a:r>
                <a:b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</a:br>
                <a: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• Transparent blockchain-enabled supply chains</a:t>
                </a:r>
                <a:endParaRPr sz="800">
                  <a:solidFill>
                    <a:srgbClr val="434343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endParaRPr>
              </a:p>
            </p:txBody>
          </p:sp>
          <p:cxnSp>
            <p:nvCxnSpPr>
              <p:cNvPr id="146" name="Google Shape;146;p21"/>
              <p:cNvCxnSpPr/>
              <p:nvPr/>
            </p:nvCxnSpPr>
            <p:spPr>
              <a:xfrm>
                <a:off x="2286000" y="2295575"/>
                <a:ext cx="0" cy="2837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47" name="Google Shape;147;p21"/>
            <p:cNvGrpSpPr/>
            <p:nvPr/>
          </p:nvGrpSpPr>
          <p:grpSpPr>
            <a:xfrm>
              <a:off x="0" y="2433829"/>
              <a:ext cx="3009519" cy="1658931"/>
              <a:chOff x="0" y="2295574"/>
              <a:chExt cx="2286000" cy="2847951"/>
            </a:xfrm>
          </p:grpSpPr>
          <p:grpSp>
            <p:nvGrpSpPr>
              <p:cNvPr id="148" name="Google Shape;148;p21"/>
              <p:cNvGrpSpPr/>
              <p:nvPr/>
            </p:nvGrpSpPr>
            <p:grpSpPr>
              <a:xfrm>
                <a:off x="0" y="2295575"/>
                <a:ext cx="2286000" cy="2847950"/>
                <a:chOff x="0" y="2295575"/>
                <a:chExt cx="2286000" cy="2847950"/>
              </a:xfrm>
            </p:grpSpPr>
            <p:sp>
              <p:nvSpPr>
                <p:cNvPr id="149" name="Google Shape;149;p21"/>
                <p:cNvSpPr/>
                <p:nvPr/>
              </p:nvSpPr>
              <p:spPr>
                <a:xfrm>
                  <a:off x="0" y="2823925"/>
                  <a:ext cx="2286000" cy="2319600"/>
                </a:xfrm>
                <a:prstGeom prst="rect">
                  <a:avLst/>
                </a:prstGeom>
                <a:solidFill>
                  <a:srgbClr val="A3D3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0" name="Google Shape;150;p21"/>
                <p:cNvSpPr/>
                <p:nvPr/>
              </p:nvSpPr>
              <p:spPr>
                <a:xfrm>
                  <a:off x="0" y="2295575"/>
                  <a:ext cx="2286000" cy="537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51" name="Google Shape;151;p21"/>
              <p:cNvSpPr txBox="1"/>
              <p:nvPr/>
            </p:nvSpPr>
            <p:spPr>
              <a:xfrm>
                <a:off x="290854" y="2295574"/>
                <a:ext cx="1761600" cy="4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1000"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Phase</a:t>
                </a:r>
                <a:r>
                  <a:rPr lang="en" sz="1000"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 </a:t>
                </a:r>
                <a:r>
                  <a:rPr lang="en" sz="1000"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1 (Year 1) </a:t>
                </a:r>
                <a:endParaRPr sz="1000">
                  <a:latin typeface="Montserrat Medium"/>
                  <a:ea typeface="Montserrat Medium"/>
                  <a:cs typeface="Montserrat Medium"/>
                  <a:sym typeface="Montserrat Medium"/>
                </a:endParaRPr>
              </a:p>
            </p:txBody>
          </p:sp>
          <p:sp>
            <p:nvSpPr>
              <p:cNvPr id="152" name="Google Shape;152;p21"/>
              <p:cNvSpPr txBox="1"/>
              <p:nvPr/>
            </p:nvSpPr>
            <p:spPr>
              <a:xfrm>
                <a:off x="290845" y="3071659"/>
                <a:ext cx="1853400" cy="79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100">
                    <a:solidFill>
                      <a:srgbClr val="191919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Launch and optimize MVP in 3 cultural markets</a:t>
                </a:r>
                <a:endParaRPr b="1" sz="1100">
                  <a:solidFill>
                    <a:srgbClr val="191919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3" name="Google Shape;153;p21"/>
              <p:cNvSpPr txBox="1"/>
              <p:nvPr/>
            </p:nvSpPr>
            <p:spPr>
              <a:xfrm>
                <a:off x="290845" y="3926049"/>
                <a:ext cx="1853400" cy="99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800">
                    <a:solidFill>
                      <a:srgbClr val="191919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• Build AI based Cultural Profiling </a:t>
                </a:r>
                <a:br>
                  <a:rPr lang="en" sz="800">
                    <a:solidFill>
                      <a:srgbClr val="191919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</a:br>
                <a:r>
                  <a:rPr lang="en" sz="800">
                    <a:solidFill>
                      <a:srgbClr val="191919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• Hyper-Personalized recommendations </a:t>
                </a:r>
                <a:br>
                  <a:rPr lang="en" sz="800">
                    <a:solidFill>
                      <a:srgbClr val="191919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</a:br>
                <a:r>
                  <a:rPr lang="en" sz="800">
                    <a:solidFill>
                      <a:srgbClr val="191919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• Feedback Loop for enhanced interactions</a:t>
                </a:r>
                <a:endParaRPr sz="800">
                  <a:solidFill>
                    <a:srgbClr val="191919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endParaRPr>
              </a:p>
            </p:txBody>
          </p:sp>
          <p:cxnSp>
            <p:nvCxnSpPr>
              <p:cNvPr id="154" name="Google Shape;154;p21"/>
              <p:cNvCxnSpPr/>
              <p:nvPr/>
            </p:nvCxnSpPr>
            <p:spPr>
              <a:xfrm>
                <a:off x="2286000" y="2295575"/>
                <a:ext cx="0" cy="2837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3E3DA"/>
                </a:solidFill>
                <a:prstDash val="dot"/>
                <a:round/>
                <a:headEnd len="sm" w="sm" type="none"/>
                <a:tailEnd len="sm" w="sm" type="none"/>
              </a:ln>
            </p:spPr>
          </p:cxnSp>
        </p:grpSp>
        <p:grpSp>
          <p:nvGrpSpPr>
            <p:cNvPr id="155" name="Google Shape;155;p21"/>
            <p:cNvGrpSpPr/>
            <p:nvPr/>
          </p:nvGrpSpPr>
          <p:grpSpPr>
            <a:xfrm>
              <a:off x="3009450" y="2433830"/>
              <a:ext cx="3048152" cy="1658931"/>
              <a:chOff x="0" y="2295575"/>
              <a:chExt cx="2286000" cy="2847950"/>
            </a:xfrm>
          </p:grpSpPr>
          <p:sp>
            <p:nvSpPr>
              <p:cNvPr id="156" name="Google Shape;156;p21"/>
              <p:cNvSpPr txBox="1"/>
              <p:nvPr/>
            </p:nvSpPr>
            <p:spPr>
              <a:xfrm>
                <a:off x="216300" y="2310295"/>
                <a:ext cx="1812000" cy="498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Phase 2 (Year 2-4) </a:t>
                </a:r>
                <a:endParaRPr sz="10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0" lvl="0" marL="0" rtl="0" algn="l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None/>
                </a:pPr>
                <a:r>
                  <a:t/>
                </a:r>
                <a:endParaRPr sz="10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157" name="Google Shape;157;p21"/>
              <p:cNvCxnSpPr/>
              <p:nvPr/>
            </p:nvCxnSpPr>
            <p:spPr>
              <a:xfrm>
                <a:off x="2286000" y="2295575"/>
                <a:ext cx="0" cy="2837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3E3DA"/>
                </a:solidFill>
                <a:prstDash val="dot"/>
                <a:round/>
                <a:headEnd len="sm" w="sm" type="none"/>
                <a:tailEnd len="sm" w="sm" type="none"/>
              </a:ln>
            </p:spPr>
          </p:cxnSp>
          <p:grpSp>
            <p:nvGrpSpPr>
              <p:cNvPr id="158" name="Google Shape;158;p21"/>
              <p:cNvGrpSpPr/>
              <p:nvPr/>
            </p:nvGrpSpPr>
            <p:grpSpPr>
              <a:xfrm>
                <a:off x="0" y="2295575"/>
                <a:ext cx="2286000" cy="2847950"/>
                <a:chOff x="0" y="2295575"/>
                <a:chExt cx="2286000" cy="2847950"/>
              </a:xfrm>
            </p:grpSpPr>
            <p:sp>
              <p:nvSpPr>
                <p:cNvPr id="159" name="Google Shape;159;p21"/>
                <p:cNvSpPr/>
                <p:nvPr/>
              </p:nvSpPr>
              <p:spPr>
                <a:xfrm>
                  <a:off x="0" y="2295575"/>
                  <a:ext cx="2286000" cy="53700"/>
                </a:xfrm>
                <a:prstGeom prst="rect">
                  <a:avLst/>
                </a:prstGeom>
                <a:solidFill>
                  <a:srgbClr val="A3D3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" name="Google Shape;160;p21"/>
                <p:cNvSpPr/>
                <p:nvPr/>
              </p:nvSpPr>
              <p:spPr>
                <a:xfrm>
                  <a:off x="0" y="2823925"/>
                  <a:ext cx="2286000" cy="2319600"/>
                </a:xfrm>
                <a:prstGeom prst="rect">
                  <a:avLst/>
                </a:prstGeom>
                <a:solidFill>
                  <a:srgbClr val="DAF2D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1" name="Google Shape;161;p21"/>
              <p:cNvSpPr txBox="1"/>
              <p:nvPr/>
            </p:nvSpPr>
            <p:spPr>
              <a:xfrm>
                <a:off x="215907" y="3036960"/>
                <a:ext cx="1853400" cy="79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Regional Expansion &amp; Advanced AI integration</a:t>
                </a:r>
                <a:endParaRPr b="1"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2" name="Google Shape;162;p21"/>
              <p:cNvSpPr txBox="1"/>
              <p:nvPr/>
            </p:nvSpPr>
            <p:spPr>
              <a:xfrm>
                <a:off x="215896" y="3919086"/>
                <a:ext cx="1912800" cy="996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• Extended multi-regional rollout</a:t>
                </a:r>
                <a:b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</a:br>
                <a: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• Embedded </a:t>
                </a:r>
                <a: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Sentiment analysis</a:t>
                </a:r>
                <a: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 through NLP </a:t>
                </a:r>
                <a:b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</a:br>
                <a:r>
                  <a:rPr lang="en" sz="800">
                    <a:solidFill>
                      <a:srgbClr val="434343"/>
                    </a:solidFill>
                    <a:latin typeface="Montserrat Medium"/>
                    <a:ea typeface="Montserrat Medium"/>
                    <a:cs typeface="Montserrat Medium"/>
                    <a:sym typeface="Montserrat Medium"/>
                  </a:rPr>
                  <a:t>• Branding Tools &amp; Creator Empowerment</a:t>
                </a:r>
                <a:endParaRPr sz="800">
                  <a:solidFill>
                    <a:srgbClr val="434343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endParaRPr>
              </a:p>
            </p:txBody>
          </p:sp>
        </p:grpSp>
      </p:grpSp>
      <p:pic>
        <p:nvPicPr>
          <p:cNvPr id="163" name="Google Shape;1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11250" y="1986975"/>
            <a:ext cx="370400" cy="37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135301" cy="1135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11250" y="4698100"/>
            <a:ext cx="370400" cy="37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 p14:dur="600">
        <p:fade thruBlk="1"/>
      </p:transition>
    </mc:Choice>
    <mc:Fallback>
      <p:transition spd="med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706200" y="248850"/>
            <a:ext cx="7731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Business Case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" name="Google Shape;17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42150" y="151925"/>
            <a:ext cx="676200" cy="766549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/>
          <p:nvPr/>
        </p:nvSpPr>
        <p:spPr>
          <a:xfrm>
            <a:off x="0" y="1155275"/>
            <a:ext cx="3040800" cy="402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3040800" y="1155275"/>
            <a:ext cx="3111600" cy="402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22"/>
          <p:cNvSpPr/>
          <p:nvPr/>
        </p:nvSpPr>
        <p:spPr>
          <a:xfrm>
            <a:off x="6152400" y="1155275"/>
            <a:ext cx="2991600" cy="402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123800" y="1359425"/>
            <a:ext cx="2790900" cy="3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Revenue Model: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★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Transaction Commissions: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Tiered commission based on vendor sales.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★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Premium Placement Fees: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Paid visibility through targeted ads.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★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Culturally Specific Ads: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AI-driven ads based on cultural preferences.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p22"/>
          <p:cNvSpPr txBox="1"/>
          <p:nvPr/>
        </p:nvSpPr>
        <p:spPr>
          <a:xfrm>
            <a:off x="3142650" y="1359425"/>
            <a:ext cx="2790900" cy="3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Pricing Strategy: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Dynamic Pricing: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Adjusts based on demand, regional economics, and market conditions, ensuring competitiveness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Performance-Based Fees: 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Discounts for top-performing vendors.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" name="Google Shape;177;p22"/>
          <p:cNvSpPr txBox="1"/>
          <p:nvPr/>
        </p:nvSpPr>
        <p:spPr>
          <a:xfrm>
            <a:off x="6229225" y="1268650"/>
            <a:ext cx="2723100" cy="3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Break-Even &amp; Revenue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Growth: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Break-Even: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Projected within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18-24 months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post-launch.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★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Year-over-Year Growth: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25%</a:t>
            </a: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 after MVP launch, driven by expanding markets and increasing transaction volume.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0" y="1155275"/>
            <a:ext cx="9144000" cy="650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9" name="Google Shape;17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150175" cy="115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3"/>
          <p:cNvSpPr txBox="1"/>
          <p:nvPr>
            <p:ph type="title"/>
          </p:nvPr>
        </p:nvSpPr>
        <p:spPr>
          <a:xfrm>
            <a:off x="720000" y="288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Business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Case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5" name="Google Shape;18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638" y="1155275"/>
            <a:ext cx="6978726" cy="398822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6" name="Google Shape;18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142799" cy="114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/>
          <p:nvPr>
            <p:ph type="title"/>
          </p:nvPr>
        </p:nvSpPr>
        <p:spPr>
          <a:xfrm>
            <a:off x="706200" y="248850"/>
            <a:ext cx="7731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Business Case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42150" y="151925"/>
            <a:ext cx="676200" cy="76654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4"/>
          <p:cNvSpPr/>
          <p:nvPr/>
        </p:nvSpPr>
        <p:spPr>
          <a:xfrm>
            <a:off x="0" y="1155275"/>
            <a:ext cx="3040800" cy="402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" name="Google Shape;194;p24"/>
          <p:cNvSpPr/>
          <p:nvPr/>
        </p:nvSpPr>
        <p:spPr>
          <a:xfrm>
            <a:off x="3040800" y="1155275"/>
            <a:ext cx="3111600" cy="402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24"/>
          <p:cNvSpPr/>
          <p:nvPr/>
        </p:nvSpPr>
        <p:spPr>
          <a:xfrm>
            <a:off x="6152400" y="1155275"/>
            <a:ext cx="2991600" cy="402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" name="Google Shape;196;p24"/>
          <p:cNvSpPr txBox="1"/>
          <p:nvPr/>
        </p:nvSpPr>
        <p:spPr>
          <a:xfrm>
            <a:off x="123800" y="1359425"/>
            <a:ext cx="2840100" cy="3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Path to Profitability</a:t>
            </a:r>
            <a:endParaRPr b="1"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★"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Scalability:</a:t>
            </a: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 AI improves with new markets, reducing costs and enhancing personalization.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Engagement: </a:t>
            </a: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Authentic products and experiences drive transactions and premium services.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Efficiency: </a:t>
            </a: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AI automates processes, increasing profitability.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3142650" y="1359425"/>
            <a:ext cx="2905800" cy="3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Challenges &amp; Mitigation</a:t>
            </a:r>
            <a:endParaRPr b="1"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★"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Cultural Sensitivity:</a:t>
            </a: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 Work with consultants and an Advisory Board.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Data Privacy:</a:t>
            </a: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 Ensure GDPR compliance and transparency.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Vendor Acquisition: </a:t>
            </a: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Provide tools, flexible commissions, and support.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Scalability:</a:t>
            </a: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 Expansion requires more data, AI updates, and support.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/>
          </a:p>
        </p:txBody>
      </p:sp>
      <p:sp>
        <p:nvSpPr>
          <p:cNvPr id="198" name="Google Shape;198;p24"/>
          <p:cNvSpPr txBox="1"/>
          <p:nvPr/>
        </p:nvSpPr>
        <p:spPr>
          <a:xfrm>
            <a:off x="6195300" y="1230850"/>
            <a:ext cx="2905800" cy="3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Conclusion: Key Success Factors</a:t>
            </a:r>
            <a:endParaRPr b="1"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★"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Authenticity &amp; Personalization:</a:t>
            </a: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 AI-driven recommendations for diverse, authentic products.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Global Expansion: </a:t>
            </a: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Reaching culturally curious consumers and vendors globally.</a:t>
            </a:r>
            <a:endParaRPr sz="13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★"/>
            </a:pPr>
            <a:r>
              <a:rPr b="1" lang="en" sz="1300">
                <a:latin typeface="Montserrat"/>
                <a:ea typeface="Montserrat"/>
                <a:cs typeface="Montserrat"/>
                <a:sym typeface="Montserrat"/>
              </a:rPr>
              <a:t>Operational Efficiency:</a:t>
            </a:r>
            <a:r>
              <a:rPr lang="en" sz="1300">
                <a:latin typeface="Montserrat Medium"/>
                <a:ea typeface="Montserrat Medium"/>
                <a:cs typeface="Montserrat Medium"/>
                <a:sym typeface="Montserrat Medium"/>
              </a:rPr>
              <a:t> AI automation streamlines operations, boosting profitability.</a:t>
            </a:r>
            <a:endParaRPr sz="13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99" name="Google Shape;199;p24"/>
          <p:cNvSpPr/>
          <p:nvPr/>
        </p:nvSpPr>
        <p:spPr>
          <a:xfrm>
            <a:off x="0" y="1155275"/>
            <a:ext cx="9144000" cy="612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0" name="Google Shape;20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150175" cy="115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/>
          <p:nvPr>
            <p:ph type="title"/>
          </p:nvPr>
        </p:nvSpPr>
        <p:spPr>
          <a:xfrm>
            <a:off x="1614795" y="275500"/>
            <a:ext cx="5973600" cy="6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Implementation Approach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06" name="Google Shape;206;p25"/>
          <p:cNvGraphicFramePr/>
          <p:nvPr/>
        </p:nvGraphicFramePr>
        <p:xfrm>
          <a:off x="0" y="113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{2B05499E-5C16-484A-B367-FCC9F47BE8D4}</a:tableStyleId>
              </a:tblPr>
              <a:tblGrid>
                <a:gridCol w="3229200"/>
              </a:tblGrid>
              <a:tr h="568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Technology Partners</a:t>
                      </a:r>
                      <a:endParaRPr b="1" sz="1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1446125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 Medium"/>
                        <a:buChar char="★"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Google Cloud</a:t>
                      </a: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- AI Backbone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 Medium"/>
                        <a:buChar char="★"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Gemini </a:t>
                      </a: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Cultural Profiles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 Medium"/>
                        <a:buChar char="★"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Shopify Dev Teams</a:t>
                      </a: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- Platform Integration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07" name="Google Shape;207;p25"/>
          <p:cNvGraphicFramePr/>
          <p:nvPr/>
        </p:nvGraphicFramePr>
        <p:xfrm>
          <a:off x="0" y="3152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{2B05499E-5C16-484A-B367-FCC9F47BE8D4}</a:tableStyleId>
              </a:tblPr>
              <a:tblGrid>
                <a:gridCol w="3229200"/>
              </a:tblGrid>
              <a:tr h="621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Product &amp; Vendor Partners</a:t>
                      </a:r>
                      <a:endParaRPr b="1" sz="17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136955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 Medium"/>
                        <a:buChar char="★"/>
                      </a:pP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Ensuring Authenticity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 Medium"/>
                        <a:buChar char="★"/>
                      </a:pP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Onboard Anchor Merchants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 Medium"/>
                        <a:buChar char="★"/>
                      </a:pP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Offering Support to Merchants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08" name="Google Shape;208;p25"/>
          <p:cNvGraphicFramePr/>
          <p:nvPr/>
        </p:nvGraphicFramePr>
        <p:xfrm>
          <a:off x="5914800" y="1137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{2B05499E-5C16-484A-B367-FCC9F47BE8D4}</a:tableStyleId>
              </a:tblPr>
              <a:tblGrid>
                <a:gridCol w="3229200"/>
              </a:tblGrid>
              <a:tr h="568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Payments &amp; Logistics</a:t>
                      </a:r>
                      <a:endParaRPr b="1" sz="1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1446125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 Medium"/>
                        <a:buChar char="★"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Stripe &amp; PayPal – </a:t>
                      </a: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Global Payments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 Medium"/>
                        <a:buChar char="★"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DHL &amp; FedEx – </a:t>
                      </a: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Reliable Shipping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"/>
                        <a:buChar char="★"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Local Partners – </a:t>
                      </a: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Last-Mile Delivery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09" name="Google Shape;209;p25"/>
          <p:cNvGraphicFramePr/>
          <p:nvPr/>
        </p:nvGraphicFramePr>
        <p:xfrm>
          <a:off x="5914800" y="3169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{2B05499E-5C16-484A-B367-FCC9F47BE8D4}</a:tableStyleId>
              </a:tblPr>
              <a:tblGrid>
                <a:gridCol w="3229200"/>
              </a:tblGrid>
              <a:tr h="511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Cultural Oversight</a:t>
                      </a:r>
                      <a:endParaRPr b="1" sz="18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140925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 Medium"/>
                        <a:buChar char="★"/>
                      </a:pP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Advisory Board for Oversight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 Medium"/>
                        <a:buChar char="★"/>
                      </a:pP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Guide Ethical Representation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Montserrat Medium"/>
                        <a:buChar char="★"/>
                      </a:pPr>
                      <a:r>
                        <a:rPr lang="en"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Appraise Products &amp; Merchants</a:t>
                      </a:r>
                      <a:endParaRPr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10" name="Google Shape;21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6750" y="1137750"/>
            <a:ext cx="2670500" cy="40057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1" name="Google Shape;21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131500" cy="113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2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7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type="title"/>
          </p:nvPr>
        </p:nvSpPr>
        <p:spPr>
          <a:xfrm>
            <a:off x="720000" y="2941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Execution Plan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7" name="Google Shape;217;p26" title="Shopify Atlas Gantt Chart (3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725" y="4361111"/>
            <a:ext cx="8290529" cy="616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6" title="Shopify Atlas Gantt Chart (4)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350" y="1197700"/>
            <a:ext cx="8839198" cy="3017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1141025" cy="114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usiness Continuity Frameworks Meeting by Slidesgo">
  <a:themeElements>
    <a:clrScheme name="Simple Light">
      <a:dk1>
        <a:srgbClr val="191919"/>
      </a:dk1>
      <a:lt1>
        <a:srgbClr val="F9F9F1"/>
      </a:lt1>
      <a:dk2>
        <a:srgbClr val="A3D392"/>
      </a:dk2>
      <a:lt2>
        <a:srgbClr val="3E4C4C"/>
      </a:lt2>
      <a:accent1>
        <a:srgbClr val="89C773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